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ter SemiBold"/>
      <p:regular r:id="rId23"/>
      <p:bold r:id="rId24"/>
      <p:italic r:id="rId25"/>
      <p:boldItalic r:id="rId26"/>
    </p:embeddedFont>
    <p:embeddedFont>
      <p:font typeface="Inter Light"/>
      <p:regular r:id="rId27"/>
      <p:bold r:id="rId28"/>
      <p:italic r:id="rId29"/>
      <p:boldItalic r:id="rId30"/>
    </p:embeddedFont>
    <p:embeddedFont>
      <p:font typeface="Inter"/>
      <p:regular r:id="rId31"/>
      <p:bold r:id="rId32"/>
      <p:italic r:id="rId33"/>
      <p:boldItalic r:id="rId34"/>
    </p:embeddedFont>
    <p:embeddedFont>
      <p:font typeface="Inter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SemiBold-bold.fntdata"/><Relationship Id="rId23" Type="http://schemas.openxmlformats.org/officeDocument/2006/relationships/font" Target="fonts/Inter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boldItalic.fntdata"/><Relationship Id="rId25" Type="http://schemas.openxmlformats.org/officeDocument/2006/relationships/font" Target="fonts/InterSemiBold-italic.fntdata"/><Relationship Id="rId28" Type="http://schemas.openxmlformats.org/officeDocument/2006/relationships/font" Target="fonts/InterLight-bold.fntdata"/><Relationship Id="rId27" Type="http://schemas.openxmlformats.org/officeDocument/2006/relationships/font" Target="fonts/Inter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regular.fntdata"/><Relationship Id="rId30" Type="http://schemas.openxmlformats.org/officeDocument/2006/relationships/font" Target="fonts/InterLight-boldItalic.fntdata"/><Relationship Id="rId11" Type="http://schemas.openxmlformats.org/officeDocument/2006/relationships/slide" Target="slides/slide6.xml"/><Relationship Id="rId33" Type="http://schemas.openxmlformats.org/officeDocument/2006/relationships/font" Target="fonts/Inter-italic.fntdata"/><Relationship Id="rId10" Type="http://schemas.openxmlformats.org/officeDocument/2006/relationships/slide" Target="slides/slide5.xml"/><Relationship Id="rId32" Type="http://schemas.openxmlformats.org/officeDocument/2006/relationships/font" Target="fonts/Inter-bold.fntdata"/><Relationship Id="rId13" Type="http://schemas.openxmlformats.org/officeDocument/2006/relationships/slide" Target="slides/slide8.xml"/><Relationship Id="rId35" Type="http://schemas.openxmlformats.org/officeDocument/2006/relationships/font" Target="fonts/InterExtraBold-bold.fntdata"/><Relationship Id="rId12" Type="http://schemas.openxmlformats.org/officeDocument/2006/relationships/slide" Target="slides/slide7.xml"/><Relationship Id="rId34" Type="http://schemas.openxmlformats.org/officeDocument/2006/relationships/font" Target="fonts/Inter-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Inter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6283db4da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6283db4d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6283db4d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6283db4d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befdb9c1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befdb9c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db401468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4db401468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daff8e6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daff8e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9d8e701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9d8e70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6283db4da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6283db4da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6283db4da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6283db4da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6283db4da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6283db4da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6283db4d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6283db4da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divided our work based on our strengths but made sure to collaborate throughout.</a:t>
            </a:r>
            <a:endParaRPr/>
          </a:p>
          <a:p>
            <a:pPr indent="0" lvl="0" marL="0" rtl="0" algn="l">
              <a:spcBef>
                <a:spcPts val="0"/>
              </a:spcBef>
              <a:spcAft>
                <a:spcPts val="0"/>
              </a:spcAft>
              <a:buNone/>
            </a:pPr>
            <a:r>
              <a:rPr lang="en"/>
              <a:t>An, focus on the system concept and overall diagram structure. I’ll introduce what the RFID hotel key card is and explain why it’s popular in hospitality and why we chose this topic.</a:t>
            </a:r>
            <a:endParaRPr/>
          </a:p>
          <a:p>
            <a:pPr indent="0" lvl="0" marL="0" rtl="0" algn="l">
              <a:spcBef>
                <a:spcPts val="0"/>
              </a:spcBef>
              <a:spcAft>
                <a:spcPts val="0"/>
              </a:spcAft>
              <a:buNone/>
            </a:pPr>
            <a:r>
              <a:rPr lang="en"/>
              <a:t>Kate created and explained the State and Sequence diagrams with feedback and refine from all of us.</a:t>
            </a:r>
            <a:endParaRPr/>
          </a:p>
          <a:p>
            <a:pPr indent="0" lvl="0" marL="0" rtl="0" algn="l">
              <a:spcBef>
                <a:spcPts val="0"/>
              </a:spcBef>
              <a:spcAft>
                <a:spcPts val="0"/>
              </a:spcAft>
              <a:buNone/>
            </a:pPr>
            <a:r>
              <a:rPr lang="en"/>
              <a:t>Clay handled the challenges in the system based on UML diagram, room for improvement, and tied </a:t>
            </a:r>
            <a:r>
              <a:rPr lang="en"/>
              <a:t>everything</a:t>
            </a:r>
            <a:r>
              <a:rPr lang="en"/>
              <a:t> together in the conclusion.</a:t>
            </a:r>
            <a:endParaRPr/>
          </a:p>
          <a:p>
            <a:pPr indent="0" lvl="0" marL="0" rtl="0" algn="l">
              <a:spcBef>
                <a:spcPts val="0"/>
              </a:spcBef>
              <a:spcAft>
                <a:spcPts val="0"/>
              </a:spcAft>
              <a:buNone/>
            </a:pPr>
            <a:r>
              <a:rPr lang="en"/>
              <a:t>Throughout the process, we gave feedback and cross-reviewed each other’s work to make sure it was consistent and accurate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6283db4d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6283db4d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love traveling right? You’d need a place to stay overnight so this comes to why we choose the hotel key card system to learn about. Magnetic strip card is one of many popular types that hotels usually use. However, there are some limitations of this traditional </a:t>
            </a:r>
            <a:r>
              <a:rPr lang="en"/>
              <a:t>systems. First, it’s insecure as magnetic strip cards are easy to clone. Some older hotels using physical keys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6283db4d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6283db4da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detail how the radio frequency happens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6283db4d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6283db4d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6283db4da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6283db4da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 provides an easy-to-understand, visualization of the key lifecycle. It also shows the transition between states. Sequence diagram shows the order of messages between actors and objects. We’ll go into details soon.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d74b4d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d74b4d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d74b4d9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d74b4d9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6283db4da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6283db4da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frontdesksupply.com/hotel-proximity-cards-with-rfid/" TargetMode="External"/><Relationship Id="rId4" Type="http://schemas.openxmlformats.org/officeDocument/2006/relationships/hyperlink" Target="https://hotelandresortkeycards.com/collections/marriott-ulc-rfid-key-cards-compatible-with-security-upgraded-onity-dormakaba-and-saflok-stems" TargetMode="External"/><Relationship Id="rId9" Type="http://schemas.openxmlformats.org/officeDocument/2006/relationships/hyperlink" Target="https://youtu.be/FwbWvjq_iiM" TargetMode="External"/><Relationship Id="rId5" Type="http://schemas.openxmlformats.org/officeDocument/2006/relationships/hyperlink" Target="https://www.rfidcard.com/the-development-of-rfid-hotel-cards-whats-next-in-the-future/?srsltid=AfmBOopdvYoDfECYuHBkZaSRkRkuWQVr03-v3Cd5gewZHsJ5qFtOrqo0" TargetMode="External"/><Relationship Id="rId6" Type="http://schemas.openxmlformats.org/officeDocument/2006/relationships/hyperlink" Target="https://www.atlasrfidstore.com/rfid-insider/9-ways-disney-uses-rfid-nfc-technology-disneys-continued-rfid-success/?srsltid=AfmBOoqP91VSpfwvUHjUvlFJ66DiPICu3pIItK-94v1vdgWZBtzmt3qE" TargetMode="External"/><Relationship Id="rId7" Type="http://schemas.openxmlformats.org/officeDocument/2006/relationships/hyperlink" Target="https://www.geeksforgeeks.org/unified-modeling-language-uml-sequence-diagrams/" TargetMode="External"/><Relationship Id="rId8" Type="http://schemas.openxmlformats.org/officeDocument/2006/relationships/hyperlink" Target="https://developer.ibm.com/articles/the-sequence-diagram/" TargetMode="External"/><Relationship Id="rId11" Type="http://schemas.openxmlformats.org/officeDocument/2006/relationships/hyperlink" Target="https://images.edrawmax.com/images/knowledge/sequence-diagram-example-1.png" TargetMode="External"/><Relationship Id="rId10" Type="http://schemas.openxmlformats.org/officeDocument/2006/relationships/hyperlink" Target="https://youtu.be/js0865uov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560525" y="1705500"/>
            <a:ext cx="54981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RFID in </a:t>
            </a:r>
            <a:endParaRPr sz="4400"/>
          </a:p>
          <a:p>
            <a:pPr indent="0" lvl="0" marL="0" rtl="0" algn="l">
              <a:spcBef>
                <a:spcPts val="0"/>
              </a:spcBef>
              <a:spcAft>
                <a:spcPts val="0"/>
              </a:spcAft>
              <a:buNone/>
            </a:pPr>
            <a:r>
              <a:rPr lang="en" sz="4400"/>
              <a:t>Hotel Key Card</a:t>
            </a:r>
            <a:endParaRPr sz="4400"/>
          </a:p>
        </p:txBody>
      </p:sp>
      <p:sp>
        <p:nvSpPr>
          <p:cNvPr id="340" name="Google Shape;340;p41"/>
          <p:cNvSpPr txBox="1"/>
          <p:nvPr>
            <p:ph idx="2" type="title"/>
          </p:nvPr>
        </p:nvSpPr>
        <p:spPr>
          <a:xfrm>
            <a:off x="560525" y="3329475"/>
            <a:ext cx="4618800" cy="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Kate Moreland, An Dinh, Clay Ramey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300"/>
              <a:t>Presentation Date: April 21st, 2025</a:t>
            </a:r>
            <a:endParaRPr sz="1300"/>
          </a:p>
        </p:txBody>
      </p:sp>
      <p:sp>
        <p:nvSpPr>
          <p:cNvPr id="341" name="Google Shape;341;p4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GROUP 16</a:t>
            </a:r>
            <a:endParaRPr>
              <a:solidFill>
                <a:schemeClr val="lt1"/>
              </a:solidFill>
              <a:latin typeface="Inter ExtraBold"/>
              <a:ea typeface="Inter ExtraBold"/>
              <a:cs typeface="Inter ExtraBold"/>
              <a:sym typeface="Inter ExtraBold"/>
            </a:endParaRPr>
          </a:p>
        </p:txBody>
      </p:sp>
      <p:pic>
        <p:nvPicPr>
          <p:cNvPr id="342" name="Google Shape;342;p41"/>
          <p:cNvPicPr preferRelativeResize="0"/>
          <p:nvPr/>
        </p:nvPicPr>
        <p:blipFill rotWithShape="1">
          <a:blip r:embed="rId3">
            <a:alphaModFix/>
          </a:blip>
          <a:srcRect b="0" l="24451" r="27651" t="0"/>
          <a:stretch/>
        </p:blipFill>
        <p:spPr>
          <a:xfrm>
            <a:off x="4965225" y="319088"/>
            <a:ext cx="3841425" cy="450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280200" y="500425"/>
            <a:ext cx="85836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Creating a Sequence</a:t>
            </a:r>
            <a:r>
              <a:rPr lang="en" sz="4200"/>
              <a:t> Diagram</a:t>
            </a:r>
            <a:endParaRPr sz="4200"/>
          </a:p>
          <a:p>
            <a:pPr indent="0" lvl="0" marL="0" rtl="0" algn="l">
              <a:spcBef>
                <a:spcPts val="0"/>
              </a:spcBef>
              <a:spcAft>
                <a:spcPts val="0"/>
              </a:spcAft>
              <a:buNone/>
            </a:pPr>
            <a:r>
              <a:t/>
            </a:r>
            <a:endParaRPr sz="4200"/>
          </a:p>
        </p:txBody>
      </p:sp>
      <p:sp>
        <p:nvSpPr>
          <p:cNvPr id="424" name="Google Shape;424;p50"/>
          <p:cNvSpPr txBox="1"/>
          <p:nvPr/>
        </p:nvSpPr>
        <p:spPr>
          <a:xfrm>
            <a:off x="168175" y="1422525"/>
            <a:ext cx="403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F6F5EC"/>
              </a:solidFill>
              <a:latin typeface="Inter"/>
              <a:ea typeface="Inter"/>
              <a:cs typeface="Inter"/>
              <a:sym typeface="Inter"/>
            </a:endParaRPr>
          </a:p>
        </p:txBody>
      </p:sp>
      <p:sp>
        <p:nvSpPr>
          <p:cNvPr id="425" name="Google Shape;425;p50"/>
          <p:cNvSpPr txBox="1"/>
          <p:nvPr/>
        </p:nvSpPr>
        <p:spPr>
          <a:xfrm>
            <a:off x="33988" y="1509750"/>
            <a:ext cx="4236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Locating the actors (external items)</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Locating the objects (parts of the system)</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Lifelines (vertical dashed lines that show the lifetime)</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Messages (call, send, create, destroy)</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Activation Bars (rectangles on lifelines to show if they are active)</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Return Messages (dashed arrows represent return from call function)</a:t>
            </a:r>
            <a:endParaRPr>
              <a:solidFill>
                <a:srgbClr val="F6F5EC"/>
              </a:solidFill>
              <a:latin typeface="Inter"/>
              <a:ea typeface="Inter"/>
              <a:cs typeface="Inter"/>
              <a:sym typeface="Inter"/>
            </a:endParaRPr>
          </a:p>
        </p:txBody>
      </p:sp>
      <p:pic>
        <p:nvPicPr>
          <p:cNvPr id="426" name="Google Shape;426;p50"/>
          <p:cNvPicPr preferRelativeResize="0"/>
          <p:nvPr/>
        </p:nvPicPr>
        <p:blipFill>
          <a:blip r:embed="rId3">
            <a:alphaModFix/>
          </a:blip>
          <a:stretch>
            <a:fillRect/>
          </a:stretch>
        </p:blipFill>
        <p:spPr>
          <a:xfrm>
            <a:off x="4205438" y="1244600"/>
            <a:ext cx="4904576" cy="3103150"/>
          </a:xfrm>
          <a:prstGeom prst="rect">
            <a:avLst/>
          </a:prstGeom>
          <a:noFill/>
          <a:ln>
            <a:noFill/>
          </a:ln>
        </p:spPr>
      </p:pic>
      <p:sp>
        <p:nvSpPr>
          <p:cNvPr id="427" name="Google Shape;427;p50"/>
          <p:cNvSpPr txBox="1"/>
          <p:nvPr/>
        </p:nvSpPr>
        <p:spPr>
          <a:xfrm>
            <a:off x="4976488" y="4347750"/>
            <a:ext cx="3251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https://images.edrawmax.com/images/knowledge/sequence-diagram-example-1.png</a:t>
            </a:r>
            <a:endParaRPr sz="10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type="title"/>
          </p:nvPr>
        </p:nvSpPr>
        <p:spPr>
          <a:xfrm>
            <a:off x="224400" y="314450"/>
            <a:ext cx="86952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Parts of Our Sequence Diagram</a:t>
            </a:r>
            <a:endParaRPr sz="4200"/>
          </a:p>
        </p:txBody>
      </p:sp>
      <p:sp>
        <p:nvSpPr>
          <p:cNvPr id="433" name="Google Shape;433;p51"/>
          <p:cNvSpPr txBox="1"/>
          <p:nvPr/>
        </p:nvSpPr>
        <p:spPr>
          <a:xfrm>
            <a:off x="434025" y="1294200"/>
            <a:ext cx="2572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6F5EC"/>
                </a:solidFill>
                <a:latin typeface="Inter"/>
                <a:ea typeface="Inter"/>
                <a:cs typeface="Inter"/>
                <a:sym typeface="Inter"/>
              </a:rPr>
              <a:t>Actors</a:t>
            </a:r>
            <a:r>
              <a:rPr lang="en">
                <a:solidFill>
                  <a:srgbClr val="F6F5EC"/>
                </a:solidFill>
                <a:latin typeface="Inter"/>
                <a:ea typeface="Inter"/>
                <a:cs typeface="Inter"/>
                <a:sym typeface="Inter"/>
              </a:rPr>
              <a:t>: </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Guest</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Staff</a:t>
            </a:r>
            <a:endParaRPr>
              <a:solidFill>
                <a:srgbClr val="F6F5EC"/>
              </a:solidFill>
              <a:latin typeface="Inter"/>
              <a:ea typeface="Inter"/>
              <a:cs typeface="Inter"/>
              <a:sym typeface="Inter"/>
            </a:endParaRPr>
          </a:p>
          <a:p>
            <a:pPr indent="0" lvl="0" marL="0" rtl="0" algn="l">
              <a:spcBef>
                <a:spcPts val="0"/>
              </a:spcBef>
              <a:spcAft>
                <a:spcPts val="0"/>
              </a:spcAft>
              <a:buNone/>
            </a:pPr>
            <a:r>
              <a:rPr b="1" lang="en">
                <a:solidFill>
                  <a:srgbClr val="F6F5EC"/>
                </a:solidFill>
                <a:latin typeface="Inter"/>
                <a:ea typeface="Inter"/>
                <a:cs typeface="Inter"/>
                <a:sym typeface="Inter"/>
              </a:rPr>
              <a:t>Objects</a:t>
            </a:r>
            <a:r>
              <a:rPr lang="en">
                <a:solidFill>
                  <a:srgbClr val="F6F5EC"/>
                </a:solidFill>
                <a:latin typeface="Inter"/>
                <a:ea typeface="Inter"/>
                <a:cs typeface="Inter"/>
                <a:sym typeface="Inter"/>
              </a:rPr>
              <a:t>:</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Front Desk System</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Admin Backend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Key Card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Room Lock</a:t>
            </a:r>
            <a:endParaRPr>
              <a:solidFill>
                <a:srgbClr val="F6F5EC"/>
              </a:solidFill>
              <a:latin typeface="Inter"/>
              <a:ea typeface="Inter"/>
              <a:cs typeface="Inter"/>
              <a:sym typeface="Inter"/>
            </a:endParaRPr>
          </a:p>
        </p:txBody>
      </p:sp>
      <p:sp>
        <p:nvSpPr>
          <p:cNvPr id="434" name="Google Shape;434;p51"/>
          <p:cNvSpPr txBox="1"/>
          <p:nvPr/>
        </p:nvSpPr>
        <p:spPr>
          <a:xfrm>
            <a:off x="3006225" y="1294200"/>
            <a:ext cx="3614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Messages</a:t>
            </a:r>
            <a:r>
              <a:rPr lang="en">
                <a:solidFill>
                  <a:schemeClr val="lt1"/>
                </a:solidFill>
                <a:latin typeface="Inter"/>
                <a:ea typeface="Inter"/>
                <a:cs typeface="Inter"/>
                <a:sym typeface="Inter"/>
              </a:rPr>
              <a:t>:</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requestCheckIn</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enterGuestDetails</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createKeyCard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writeCardData</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swipeCard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validateCard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checkoutGuest</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deactivateCard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expireCard</a:t>
            </a:r>
            <a:endParaRPr>
              <a:solidFill>
                <a:schemeClr val="lt1"/>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435" name="Google Shape;435;p51"/>
          <p:cNvSpPr txBox="1"/>
          <p:nvPr/>
        </p:nvSpPr>
        <p:spPr>
          <a:xfrm>
            <a:off x="5709975" y="12942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Return Messages</a:t>
            </a:r>
            <a:r>
              <a:rPr lang="en">
                <a:solidFill>
                  <a:schemeClr val="lt1"/>
                </a:solidFill>
                <a:latin typeface="Inter"/>
                <a:ea typeface="Inter"/>
                <a:cs typeface="Inter"/>
                <a:sym typeface="Inter"/>
              </a:rPr>
              <a:t>: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cardCreated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accessGranted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accessDenied</a:t>
            </a:r>
            <a:endParaRPr>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idx="1" type="body"/>
          </p:nvPr>
        </p:nvSpPr>
        <p:spPr>
          <a:xfrm>
            <a:off x="366725" y="1759100"/>
            <a:ext cx="8184600" cy="81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RFID key cards can be cloned for unauthorized access if the encryption is weak</a:t>
            </a:r>
            <a:endParaRPr/>
          </a:p>
          <a:p>
            <a:pPr indent="-317500" lvl="0" marL="457200" rtl="0" algn="l">
              <a:spcBef>
                <a:spcPts val="0"/>
              </a:spcBef>
              <a:spcAft>
                <a:spcPts val="0"/>
              </a:spcAft>
              <a:buSzPts val="1400"/>
              <a:buChar char="●"/>
            </a:pPr>
            <a:r>
              <a:rPr lang="en"/>
              <a:t>The RFID key card signals may be intercepted or relay attacks could add risk if proper authentication protocols are not followed</a:t>
            </a:r>
            <a:endParaRPr/>
          </a:p>
        </p:txBody>
      </p:sp>
      <p:sp>
        <p:nvSpPr>
          <p:cNvPr id="445" name="Google Shape;445;p53"/>
          <p:cNvSpPr txBox="1"/>
          <p:nvPr>
            <p:ph idx="8" type="subTitle"/>
          </p:nvPr>
        </p:nvSpPr>
        <p:spPr>
          <a:xfrm>
            <a:off x="335500" y="2779888"/>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 Limitations</a:t>
            </a:r>
            <a:endParaRPr/>
          </a:p>
        </p:txBody>
      </p:sp>
      <p:sp>
        <p:nvSpPr>
          <p:cNvPr id="446" name="Google Shape;446;p53"/>
          <p:cNvSpPr txBox="1"/>
          <p:nvPr>
            <p:ph idx="3" type="body"/>
          </p:nvPr>
        </p:nvSpPr>
        <p:spPr>
          <a:xfrm>
            <a:off x="335500" y="3261100"/>
            <a:ext cx="3838500" cy="138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System failures like a server being down could disrupt access control. This could leave guests locked out.</a:t>
            </a:r>
            <a:endParaRPr/>
          </a:p>
          <a:p>
            <a:pPr indent="-317500" lvl="0" marL="457200" rtl="0" algn="l">
              <a:spcBef>
                <a:spcPts val="0"/>
              </a:spcBef>
              <a:spcAft>
                <a:spcPts val="0"/>
              </a:spcAft>
              <a:buSzPts val="1400"/>
              <a:buChar char="●"/>
            </a:pPr>
            <a:r>
              <a:rPr lang="en"/>
              <a:t>To many </a:t>
            </a:r>
            <a:r>
              <a:rPr lang="en"/>
              <a:t>signal interfaces close together could affect the RFID cards functionality</a:t>
            </a:r>
            <a:endParaRPr/>
          </a:p>
        </p:txBody>
      </p:sp>
      <p:sp>
        <p:nvSpPr>
          <p:cNvPr id="447" name="Google Shape;447;p53"/>
          <p:cNvSpPr txBox="1"/>
          <p:nvPr>
            <p:ph idx="5" type="subTitle"/>
          </p:nvPr>
        </p:nvSpPr>
        <p:spPr>
          <a:xfrm>
            <a:off x="366775" y="1277900"/>
            <a:ext cx="81846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a:t>
            </a:r>
            <a:r>
              <a:rPr lang="en"/>
              <a:t>Vulnerabilities</a:t>
            </a:r>
            <a:endParaRPr/>
          </a:p>
        </p:txBody>
      </p:sp>
      <p:sp>
        <p:nvSpPr>
          <p:cNvPr id="448" name="Google Shape;448;p53"/>
          <p:cNvSpPr txBox="1"/>
          <p:nvPr>
            <p:ph idx="4" type="body"/>
          </p:nvPr>
        </p:nvSpPr>
        <p:spPr>
          <a:xfrm>
            <a:off x="4945000" y="3261100"/>
            <a:ext cx="3838500" cy="138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Transitioning from a traditional key system to a RFID system is very expensive</a:t>
            </a:r>
            <a:endParaRPr/>
          </a:p>
          <a:p>
            <a:pPr indent="-317500" lvl="0" marL="457200" rtl="0" algn="l">
              <a:spcBef>
                <a:spcPts val="0"/>
              </a:spcBef>
              <a:spcAft>
                <a:spcPts val="0"/>
              </a:spcAft>
              <a:buSzPts val="1400"/>
              <a:buChar char="●"/>
            </a:pPr>
            <a:r>
              <a:rPr lang="en"/>
              <a:t>There is also maintenance costs. You must train staff on the system and maintain the server</a:t>
            </a:r>
            <a:endParaRPr/>
          </a:p>
        </p:txBody>
      </p:sp>
      <p:sp>
        <p:nvSpPr>
          <p:cNvPr id="449" name="Google Shape;449;p53"/>
          <p:cNvSpPr txBox="1"/>
          <p:nvPr>
            <p:ph idx="7" type="subTitle"/>
          </p:nvPr>
        </p:nvSpPr>
        <p:spPr>
          <a:xfrm>
            <a:off x="4945011" y="2779888"/>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of Implementation</a:t>
            </a:r>
            <a:endParaRPr/>
          </a:p>
        </p:txBody>
      </p:sp>
      <p:sp>
        <p:nvSpPr>
          <p:cNvPr id="450" name="Google Shape;450;p53"/>
          <p:cNvSpPr txBox="1"/>
          <p:nvPr>
            <p:ph type="title"/>
          </p:nvPr>
        </p:nvSpPr>
        <p:spPr>
          <a:xfrm>
            <a:off x="366775" y="2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Challenges</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idx="6" type="subTitle"/>
          </p:nvPr>
        </p:nvSpPr>
        <p:spPr>
          <a:xfrm>
            <a:off x="4938750" y="1008132"/>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 Security</a:t>
            </a:r>
            <a:endParaRPr/>
          </a:p>
        </p:txBody>
      </p:sp>
      <p:sp>
        <p:nvSpPr>
          <p:cNvPr id="456" name="Google Shape;456;p54"/>
          <p:cNvSpPr txBox="1"/>
          <p:nvPr>
            <p:ph idx="1" type="body"/>
          </p:nvPr>
        </p:nvSpPr>
        <p:spPr>
          <a:xfrm>
            <a:off x="366738" y="1489318"/>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Enabling smartphone-based RFID access removes the need for physical cards</a:t>
            </a:r>
            <a:endParaRPr/>
          </a:p>
          <a:p>
            <a:pPr indent="-317500" lvl="0" marL="457200" rtl="0" algn="l">
              <a:spcBef>
                <a:spcPts val="0"/>
              </a:spcBef>
              <a:spcAft>
                <a:spcPts val="0"/>
              </a:spcAft>
              <a:buSzPts val="1400"/>
              <a:buChar char="●"/>
            </a:pPr>
            <a:r>
              <a:rPr lang="en"/>
              <a:t>This would allow the hotel to monitor card usage in real time</a:t>
            </a:r>
            <a:endParaRPr/>
          </a:p>
        </p:txBody>
      </p:sp>
      <p:sp>
        <p:nvSpPr>
          <p:cNvPr id="457" name="Google Shape;457;p54"/>
          <p:cNvSpPr txBox="1"/>
          <p:nvPr>
            <p:ph idx="8" type="subTitle"/>
          </p:nvPr>
        </p:nvSpPr>
        <p:spPr>
          <a:xfrm>
            <a:off x="366763" y="2897588"/>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Guest Personalization</a:t>
            </a:r>
            <a:endParaRPr/>
          </a:p>
        </p:txBody>
      </p:sp>
      <p:sp>
        <p:nvSpPr>
          <p:cNvPr id="458" name="Google Shape;458;p54"/>
          <p:cNvSpPr txBox="1"/>
          <p:nvPr>
            <p:ph idx="3" type="body"/>
          </p:nvPr>
        </p:nvSpPr>
        <p:spPr>
          <a:xfrm>
            <a:off x="366775" y="3330050"/>
            <a:ext cx="3838500" cy="144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Implement guest-specific privileges through the RFID system</a:t>
            </a:r>
            <a:endParaRPr/>
          </a:p>
          <a:p>
            <a:pPr indent="-317500" lvl="0" marL="457200" rtl="0" algn="l">
              <a:spcBef>
                <a:spcPts val="0"/>
              </a:spcBef>
              <a:spcAft>
                <a:spcPts val="0"/>
              </a:spcAft>
              <a:buSzPts val="1400"/>
              <a:buChar char="●"/>
            </a:pPr>
            <a:r>
              <a:rPr lang="en"/>
              <a:t>G</a:t>
            </a:r>
            <a:r>
              <a:rPr lang="en"/>
              <a:t>uests</a:t>
            </a:r>
            <a:r>
              <a:rPr lang="en"/>
              <a:t> can access additional facilities based on paid </a:t>
            </a:r>
            <a:r>
              <a:rPr lang="en"/>
              <a:t>amenities, or not be allowed to enter these facilities if unpaid</a:t>
            </a:r>
            <a:endParaRPr/>
          </a:p>
        </p:txBody>
      </p:sp>
      <p:sp>
        <p:nvSpPr>
          <p:cNvPr id="459" name="Google Shape;459;p54"/>
          <p:cNvSpPr txBox="1"/>
          <p:nvPr>
            <p:ph idx="5" type="subTitle"/>
          </p:nvPr>
        </p:nvSpPr>
        <p:spPr>
          <a:xfrm>
            <a:off x="366775" y="1008132"/>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 RFID</a:t>
            </a:r>
            <a:endParaRPr/>
          </a:p>
        </p:txBody>
      </p:sp>
      <p:sp>
        <p:nvSpPr>
          <p:cNvPr id="460" name="Google Shape;460;p54"/>
          <p:cNvSpPr txBox="1"/>
          <p:nvPr>
            <p:ph idx="4" type="body"/>
          </p:nvPr>
        </p:nvSpPr>
        <p:spPr>
          <a:xfrm>
            <a:off x="4938775" y="3330200"/>
            <a:ext cx="3838500" cy="151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Having backup ways of access in case of system failures such as door codes or physical keys for entrance</a:t>
            </a:r>
            <a:endParaRPr/>
          </a:p>
          <a:p>
            <a:pPr indent="-317500" lvl="0" marL="457200" rtl="0" algn="l">
              <a:spcBef>
                <a:spcPts val="0"/>
              </a:spcBef>
              <a:spcAft>
                <a:spcPts val="0"/>
              </a:spcAft>
              <a:buSzPts val="1400"/>
              <a:buChar char="●"/>
            </a:pPr>
            <a:r>
              <a:rPr lang="en"/>
              <a:t>Storing guest data locally would allow for room access even during network outages</a:t>
            </a:r>
            <a:endParaRPr/>
          </a:p>
        </p:txBody>
      </p:sp>
      <p:sp>
        <p:nvSpPr>
          <p:cNvPr id="461" name="Google Shape;461;p54"/>
          <p:cNvSpPr txBox="1"/>
          <p:nvPr>
            <p:ph idx="7" type="subTitle"/>
          </p:nvPr>
        </p:nvSpPr>
        <p:spPr>
          <a:xfrm>
            <a:off x="4938773" y="2897588"/>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 Safe and Redundancy</a:t>
            </a:r>
            <a:endParaRPr/>
          </a:p>
        </p:txBody>
      </p:sp>
      <p:sp>
        <p:nvSpPr>
          <p:cNvPr id="462" name="Google Shape;462;p54"/>
          <p:cNvSpPr txBox="1"/>
          <p:nvPr>
            <p:ph idx="2" type="body"/>
          </p:nvPr>
        </p:nvSpPr>
        <p:spPr>
          <a:xfrm>
            <a:off x="4938738" y="1489318"/>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Adding a multi-factor authentication, such as text message verification</a:t>
            </a:r>
            <a:endParaRPr/>
          </a:p>
          <a:p>
            <a:pPr indent="-317500" lvl="0" marL="457200" rtl="0" algn="l">
              <a:spcBef>
                <a:spcPts val="0"/>
              </a:spcBef>
              <a:spcAft>
                <a:spcPts val="0"/>
              </a:spcAft>
              <a:buSzPts val="1400"/>
              <a:buChar char="●"/>
            </a:pPr>
            <a:r>
              <a:rPr lang="en"/>
              <a:t>Use of dynamically generated encryption keys that change periodically would stop card cloning</a:t>
            </a:r>
            <a:endParaRPr/>
          </a:p>
        </p:txBody>
      </p:sp>
      <p:sp>
        <p:nvSpPr>
          <p:cNvPr id="463" name="Google Shape;463;p54"/>
          <p:cNvSpPr txBox="1"/>
          <p:nvPr>
            <p:ph type="title"/>
          </p:nvPr>
        </p:nvSpPr>
        <p:spPr>
          <a:xfrm>
            <a:off x="366775" y="2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Proposed Improvement</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idx="1" type="body"/>
          </p:nvPr>
        </p:nvSpPr>
        <p:spPr>
          <a:xfrm>
            <a:off x="0" y="1152475"/>
            <a:ext cx="4969500" cy="368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RFID hotel key cards provide an advanced solution to the traditional access challenges by </a:t>
            </a:r>
            <a:r>
              <a:rPr b="1" lang="en" sz="1300"/>
              <a:t>improving security</a:t>
            </a:r>
            <a:r>
              <a:rPr lang="en" sz="1300"/>
              <a:t> and </a:t>
            </a:r>
            <a:r>
              <a:rPr b="1" lang="en" sz="1300"/>
              <a:t>streamlining</a:t>
            </a:r>
            <a:r>
              <a:rPr lang="en" sz="1300"/>
              <a:t> guest check-in and room access</a:t>
            </a:r>
            <a:endParaRPr sz="1300"/>
          </a:p>
          <a:p>
            <a:pPr indent="-311150" lvl="0" marL="457200" rtl="0" algn="l">
              <a:spcBef>
                <a:spcPts val="0"/>
              </a:spcBef>
              <a:spcAft>
                <a:spcPts val="0"/>
              </a:spcAft>
              <a:buSzPts val="1300"/>
              <a:buChar char="●"/>
            </a:pPr>
            <a:r>
              <a:rPr lang="en" sz="1300"/>
              <a:t>Security vulnerabilities and system failures can be managed through fail safes, multi-factor authentication, redundancy, and dynamic encryption key generation</a:t>
            </a:r>
            <a:endParaRPr sz="1300"/>
          </a:p>
          <a:p>
            <a:pPr indent="-311150" lvl="0" marL="457200" rtl="0" algn="l">
              <a:spcBef>
                <a:spcPts val="0"/>
              </a:spcBef>
              <a:spcAft>
                <a:spcPts val="0"/>
              </a:spcAft>
              <a:buSzPts val="1300"/>
              <a:buChar char="●"/>
            </a:pPr>
            <a:r>
              <a:rPr lang="en" sz="1300"/>
              <a:t>Integrating the RFID key cards into </a:t>
            </a:r>
            <a:r>
              <a:rPr b="1" lang="en" sz="1300"/>
              <a:t>mobile applications</a:t>
            </a:r>
            <a:r>
              <a:rPr lang="en" sz="1300"/>
              <a:t> on a network allow for real time monitoring of key card use, failures, and suspicious activity</a:t>
            </a:r>
            <a:endParaRPr sz="1300"/>
          </a:p>
          <a:p>
            <a:pPr indent="-311150" lvl="0" marL="457200" rtl="0" algn="l">
              <a:spcBef>
                <a:spcPts val="0"/>
              </a:spcBef>
              <a:spcAft>
                <a:spcPts val="0"/>
              </a:spcAft>
              <a:buSzPts val="1300"/>
              <a:buChar char="●"/>
            </a:pPr>
            <a:r>
              <a:rPr lang="en" sz="1300"/>
              <a:t>With the </a:t>
            </a:r>
            <a:r>
              <a:rPr b="1" lang="en" sz="1300"/>
              <a:t>state diagram</a:t>
            </a:r>
            <a:r>
              <a:rPr lang="en" sz="1300"/>
              <a:t> we break down the RFID key cards</a:t>
            </a:r>
            <a:r>
              <a:rPr b="1" lang="en" sz="1300"/>
              <a:t> life cycle</a:t>
            </a:r>
            <a:r>
              <a:rPr lang="en" sz="1300"/>
              <a:t> into a sort of map. The </a:t>
            </a:r>
            <a:r>
              <a:rPr b="1" lang="en" sz="1300"/>
              <a:t>sequence diagram</a:t>
            </a:r>
            <a:r>
              <a:rPr lang="en" sz="1300"/>
              <a:t> illustrates the </a:t>
            </a:r>
            <a:r>
              <a:rPr b="1" lang="en" sz="1300"/>
              <a:t>order</a:t>
            </a:r>
            <a:r>
              <a:rPr lang="en" sz="1300"/>
              <a:t> between guests, staff, front desk systems, backend administration, key cards, and room locks.</a:t>
            </a:r>
            <a:endParaRPr sz="1300"/>
          </a:p>
          <a:p>
            <a:pPr indent="0" lvl="0" marL="457200" rtl="0" algn="l">
              <a:spcBef>
                <a:spcPts val="0"/>
              </a:spcBef>
              <a:spcAft>
                <a:spcPts val="0"/>
              </a:spcAft>
              <a:buNone/>
            </a:pPr>
            <a:r>
              <a:rPr lang="en" sz="1300"/>
              <a:t>⇒ These diagrams help understand the </a:t>
            </a:r>
            <a:r>
              <a:rPr b="1" lang="en" sz="1300"/>
              <a:t>cycle</a:t>
            </a:r>
            <a:r>
              <a:rPr lang="en" sz="1300"/>
              <a:t> and </a:t>
            </a:r>
            <a:r>
              <a:rPr b="1" lang="en" sz="1300"/>
              <a:t>flow</a:t>
            </a:r>
            <a:r>
              <a:rPr lang="en" sz="1300"/>
              <a:t> of the RFID life cycle</a:t>
            </a:r>
            <a:endParaRPr sz="1300"/>
          </a:p>
        </p:txBody>
      </p:sp>
      <p:sp>
        <p:nvSpPr>
          <p:cNvPr id="469" name="Google Shape;46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470" name="Google Shape;470;p55" title="Screenshot 2025-04-20 160606.png"/>
          <p:cNvPicPr preferRelativeResize="0"/>
          <p:nvPr/>
        </p:nvPicPr>
        <p:blipFill>
          <a:blip r:embed="rId3">
            <a:alphaModFix/>
          </a:blip>
          <a:stretch>
            <a:fillRect/>
          </a:stretch>
        </p:blipFill>
        <p:spPr>
          <a:xfrm>
            <a:off x="5249650" y="1574400"/>
            <a:ext cx="3729825" cy="283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76" name="Google Shape;476;p56"/>
          <p:cNvSpPr txBox="1"/>
          <p:nvPr>
            <p:ph idx="1" type="body"/>
          </p:nvPr>
        </p:nvSpPr>
        <p:spPr>
          <a:xfrm>
            <a:off x="452575" y="1772125"/>
            <a:ext cx="6928200" cy="26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hlinkClick r:id="rId3"/>
              </a:rPr>
              <a:t>https://frontdesksupply.com/hotel-proximity-cards-with-rfid/</a:t>
            </a:r>
            <a:r>
              <a:rPr lang="en" sz="1000"/>
              <a:t> </a:t>
            </a:r>
            <a:endParaRPr sz="1000"/>
          </a:p>
          <a:p>
            <a:pPr indent="0" lvl="0" marL="0" rtl="0" algn="l">
              <a:spcBef>
                <a:spcPts val="0"/>
              </a:spcBef>
              <a:spcAft>
                <a:spcPts val="0"/>
              </a:spcAft>
              <a:buNone/>
            </a:pPr>
            <a:r>
              <a:rPr lang="en" sz="1000" u="sng">
                <a:hlinkClick r:id="rId4"/>
              </a:rPr>
              <a:t>https://hotelandresortkeycards.com/collections/marriott-ulc-rfid-key-cards-compatible-with-security-upgraded-onity-dormakaba-and-saflok-stems</a:t>
            </a:r>
            <a:endParaRPr sz="1000"/>
          </a:p>
          <a:p>
            <a:pPr indent="0" lvl="0" marL="0" rtl="0" algn="l">
              <a:lnSpc>
                <a:spcPct val="115000"/>
              </a:lnSpc>
              <a:spcBef>
                <a:spcPts val="0"/>
              </a:spcBef>
              <a:spcAft>
                <a:spcPts val="0"/>
              </a:spcAft>
              <a:buNone/>
            </a:pPr>
            <a:r>
              <a:rPr lang="en" sz="1000" u="sng">
                <a:hlinkClick r:id="rId5"/>
              </a:rPr>
              <a:t>https://www.rfidcard.com/the-development-of-rfid-hotel-cards-whats-next-in-the-future/?srsltid=AfmBOopdvYoDfECYuHBkZaSRkRkuWQVr03-v3Cd5gewZHsJ5qFtOrqo0</a:t>
            </a:r>
            <a:r>
              <a:rPr lang="en" sz="1000"/>
              <a:t> </a:t>
            </a:r>
            <a:endParaRPr sz="1000"/>
          </a:p>
          <a:p>
            <a:pPr indent="0" lvl="0" marL="0" rtl="0" algn="l">
              <a:lnSpc>
                <a:spcPct val="115000"/>
              </a:lnSpc>
              <a:spcBef>
                <a:spcPts val="0"/>
              </a:spcBef>
              <a:spcAft>
                <a:spcPts val="0"/>
              </a:spcAft>
              <a:buNone/>
            </a:pPr>
            <a:r>
              <a:rPr lang="en" sz="1000" u="sng">
                <a:hlinkClick r:id="rId6"/>
              </a:rPr>
              <a:t>https://www.atlasrfidstore.com/rfid-insider/9-ways-disney-uses-rfid-nfc-technology-disneys-continued-rfid-success/?srsltid=AfmBOoqP91VSpfwvUHjUvlFJ66DiPICu3pIItK-94v1vdgWZBtzmt3qE</a:t>
            </a:r>
            <a:r>
              <a:rPr lang="en" sz="1000"/>
              <a:t> </a:t>
            </a:r>
            <a:endParaRPr sz="1000"/>
          </a:p>
          <a:p>
            <a:pPr indent="0" lvl="0" marL="0" rtl="0" algn="l">
              <a:lnSpc>
                <a:spcPct val="115000"/>
              </a:lnSpc>
              <a:spcBef>
                <a:spcPts val="0"/>
              </a:spcBef>
              <a:spcAft>
                <a:spcPts val="0"/>
              </a:spcAft>
              <a:buNone/>
            </a:pPr>
            <a:r>
              <a:rPr lang="en" sz="1000" u="sng">
                <a:hlinkClick r:id="rId7"/>
              </a:rPr>
              <a:t>https://www.geeksforgeeks.org/unified-modeling-language-uml-sequence-diagrams/</a:t>
            </a:r>
            <a:r>
              <a:rPr lang="en" sz="1000"/>
              <a:t> </a:t>
            </a:r>
            <a:endParaRPr sz="1000"/>
          </a:p>
          <a:p>
            <a:pPr indent="0" lvl="0" marL="0" rtl="0" algn="l">
              <a:lnSpc>
                <a:spcPct val="115000"/>
              </a:lnSpc>
              <a:spcBef>
                <a:spcPts val="0"/>
              </a:spcBef>
              <a:spcAft>
                <a:spcPts val="0"/>
              </a:spcAft>
              <a:buNone/>
            </a:pPr>
            <a:r>
              <a:rPr lang="en" sz="1000" u="sng">
                <a:hlinkClick r:id="rId8"/>
              </a:rPr>
              <a:t>https://developer.ibm.com/articles/the-sequence-diagram/</a:t>
            </a:r>
            <a:r>
              <a:rPr lang="en" sz="1000"/>
              <a:t> </a:t>
            </a:r>
            <a:endParaRPr sz="1000"/>
          </a:p>
          <a:p>
            <a:pPr indent="0" lvl="0" marL="0" rtl="0" algn="l">
              <a:lnSpc>
                <a:spcPct val="115000"/>
              </a:lnSpc>
              <a:spcBef>
                <a:spcPts val="0"/>
              </a:spcBef>
              <a:spcAft>
                <a:spcPts val="0"/>
              </a:spcAft>
              <a:buNone/>
            </a:pPr>
            <a:r>
              <a:rPr lang="en" sz="1000" u="sng">
                <a:hlinkClick r:id="rId9"/>
              </a:rPr>
              <a:t>https://youtu.be/FwbWvjq_iiM</a:t>
            </a:r>
            <a:r>
              <a:rPr lang="en" sz="1000"/>
              <a:t> </a:t>
            </a:r>
            <a:endParaRPr sz="1000"/>
          </a:p>
          <a:p>
            <a:pPr indent="0" lvl="0" marL="0" rtl="0" algn="l">
              <a:lnSpc>
                <a:spcPct val="115000"/>
              </a:lnSpc>
              <a:spcBef>
                <a:spcPts val="0"/>
              </a:spcBef>
              <a:spcAft>
                <a:spcPts val="0"/>
              </a:spcAft>
              <a:buNone/>
            </a:pPr>
            <a:r>
              <a:rPr lang="en" sz="1000" u="sng">
                <a:hlinkClick r:id="rId10"/>
              </a:rPr>
              <a:t>https://youtu.be/js0865uovTM</a:t>
            </a:r>
            <a:endParaRPr sz="1000"/>
          </a:p>
          <a:p>
            <a:pPr indent="0" lvl="0" marL="0" rtl="0" algn="l">
              <a:lnSpc>
                <a:spcPct val="115000"/>
              </a:lnSpc>
              <a:spcBef>
                <a:spcPts val="0"/>
              </a:spcBef>
              <a:spcAft>
                <a:spcPts val="0"/>
              </a:spcAft>
              <a:buNone/>
            </a:pPr>
            <a:r>
              <a:rPr lang="en" sz="1000" u="sng">
                <a:hlinkClick r:id="rId11"/>
              </a:rPr>
              <a:t>https://images.edrawmax.com/images/knowledge/sequence-diagram-example-1.png</a:t>
            </a:r>
            <a:endParaRPr sz="1000"/>
          </a:p>
          <a:p>
            <a:pPr indent="0" lvl="0" marL="0" rtl="0" algn="l">
              <a:lnSpc>
                <a:spcPct val="115000"/>
              </a:lnSpc>
              <a:spcBef>
                <a:spcPts val="0"/>
              </a:spcBef>
              <a:spcAft>
                <a:spcPts val="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440650" y="1855800"/>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a:p>
            <a:pPr indent="0" lvl="0" marL="0" rtl="0" algn="l">
              <a:spcBef>
                <a:spcPts val="0"/>
              </a:spcBef>
              <a:spcAft>
                <a:spcPts val="0"/>
              </a:spcAft>
              <a:buNone/>
            </a:pPr>
            <a:r>
              <a:rPr lang="en" sz="3000"/>
              <a:t>Do you have any question?</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547700" y="393400"/>
            <a:ext cx="79002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Group Roles and Responsibilities</a:t>
            </a:r>
            <a:endParaRPr sz="3700"/>
          </a:p>
        </p:txBody>
      </p:sp>
      <p:sp>
        <p:nvSpPr>
          <p:cNvPr id="348" name="Google Shape;348;p42"/>
          <p:cNvSpPr txBox="1"/>
          <p:nvPr>
            <p:ph idx="1" type="body"/>
          </p:nvPr>
        </p:nvSpPr>
        <p:spPr>
          <a:xfrm>
            <a:off x="1094825" y="2631550"/>
            <a:ext cx="2111400" cy="19791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Introduces the RFID hotel key card system</a:t>
            </a:r>
            <a:endParaRPr/>
          </a:p>
          <a:p>
            <a:pPr indent="-292100" lvl="0" marL="457200" rtl="0" algn="l">
              <a:lnSpc>
                <a:spcPct val="115000"/>
              </a:lnSpc>
              <a:spcBef>
                <a:spcPts val="0"/>
              </a:spcBef>
              <a:spcAft>
                <a:spcPts val="0"/>
              </a:spcAft>
              <a:buSzPts val="1000"/>
              <a:buChar char="-"/>
            </a:pPr>
            <a:r>
              <a:rPr lang="en"/>
              <a:t>Explains the problems it aims to solve and the motivation why we choose this topic</a:t>
            </a:r>
            <a:endParaRPr/>
          </a:p>
          <a:p>
            <a:pPr indent="-292100" lvl="0" marL="457200" rtl="0" algn="l">
              <a:lnSpc>
                <a:spcPct val="115000"/>
              </a:lnSpc>
              <a:spcBef>
                <a:spcPts val="0"/>
              </a:spcBef>
              <a:spcAft>
                <a:spcPts val="0"/>
              </a:spcAft>
              <a:buSzPts val="1000"/>
              <a:buChar char="-"/>
            </a:pPr>
            <a:r>
              <a:rPr lang="en"/>
              <a:t>Provides an overview of UML diagrams</a:t>
            </a:r>
            <a:endParaRPr/>
          </a:p>
          <a:p>
            <a:pPr indent="0" lvl="0" marL="0" rtl="0" algn="l">
              <a:spcBef>
                <a:spcPts val="0"/>
              </a:spcBef>
              <a:spcAft>
                <a:spcPts val="0"/>
              </a:spcAft>
              <a:buNone/>
            </a:pPr>
            <a:r>
              <a:t/>
            </a:r>
            <a:endParaRPr/>
          </a:p>
        </p:txBody>
      </p:sp>
      <p:sp>
        <p:nvSpPr>
          <p:cNvPr id="349" name="Google Shape;349;p42"/>
          <p:cNvSpPr txBox="1"/>
          <p:nvPr>
            <p:ph idx="2" type="body"/>
          </p:nvPr>
        </p:nvSpPr>
        <p:spPr>
          <a:xfrm>
            <a:off x="3347000" y="2631550"/>
            <a:ext cx="2301600" cy="1859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Creates and explains the State Diagram</a:t>
            </a:r>
            <a:endParaRPr/>
          </a:p>
          <a:p>
            <a:pPr indent="-292100" lvl="0" marL="457200" rtl="0" algn="l">
              <a:spcBef>
                <a:spcPts val="0"/>
              </a:spcBef>
              <a:spcAft>
                <a:spcPts val="0"/>
              </a:spcAft>
              <a:buSzPts val="1000"/>
              <a:buChar char="-"/>
            </a:pPr>
            <a:r>
              <a:rPr lang="en"/>
              <a:t>Introduces and develops the Sequence Diagram</a:t>
            </a:r>
            <a:endParaRPr/>
          </a:p>
          <a:p>
            <a:pPr indent="-292100" lvl="0" marL="457200" rtl="0" algn="l">
              <a:spcBef>
                <a:spcPts val="0"/>
              </a:spcBef>
              <a:spcAft>
                <a:spcPts val="0"/>
              </a:spcAft>
              <a:buSzPts val="1000"/>
              <a:buChar char="-"/>
            </a:pPr>
            <a:r>
              <a:rPr lang="en"/>
              <a:t>Refine diagrams based on team member’s feedback</a:t>
            </a:r>
            <a:endParaRPr/>
          </a:p>
        </p:txBody>
      </p:sp>
      <p:sp>
        <p:nvSpPr>
          <p:cNvPr id="350" name="Google Shape;350;p42"/>
          <p:cNvSpPr txBox="1"/>
          <p:nvPr>
            <p:ph idx="3" type="body"/>
          </p:nvPr>
        </p:nvSpPr>
        <p:spPr>
          <a:xfrm>
            <a:off x="5789375" y="2631550"/>
            <a:ext cx="2111400" cy="1859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Discusses potential challenges in RFID systems</a:t>
            </a:r>
            <a:endParaRPr/>
          </a:p>
          <a:p>
            <a:pPr indent="-292100" lvl="0" marL="457200" rtl="0" algn="l">
              <a:spcBef>
                <a:spcPts val="0"/>
              </a:spcBef>
              <a:spcAft>
                <a:spcPts val="0"/>
              </a:spcAft>
              <a:buSzPts val="1000"/>
              <a:buChar char="-"/>
            </a:pPr>
            <a:r>
              <a:rPr lang="en"/>
              <a:t>Highlights room for improvement</a:t>
            </a:r>
            <a:endParaRPr/>
          </a:p>
          <a:p>
            <a:pPr indent="-292100" lvl="0" marL="457200" rtl="0" algn="l">
              <a:spcBef>
                <a:spcPts val="0"/>
              </a:spcBef>
              <a:spcAft>
                <a:spcPts val="0"/>
              </a:spcAft>
              <a:buSzPts val="1000"/>
              <a:buChar char="-"/>
            </a:pPr>
            <a:r>
              <a:rPr lang="en"/>
              <a:t>Summarizes findings</a:t>
            </a:r>
            <a:endParaRPr/>
          </a:p>
          <a:p>
            <a:pPr indent="-292100" lvl="0" marL="457200" rtl="0" algn="l">
              <a:spcBef>
                <a:spcPts val="0"/>
              </a:spcBef>
              <a:spcAft>
                <a:spcPts val="0"/>
              </a:spcAft>
              <a:buSzPts val="1000"/>
              <a:buChar char="-"/>
            </a:pPr>
            <a:r>
              <a:rPr lang="en"/>
              <a:t>Reviews all sections for consistency and clarity</a:t>
            </a:r>
            <a:endParaRPr/>
          </a:p>
        </p:txBody>
      </p:sp>
      <p:sp>
        <p:nvSpPr>
          <p:cNvPr id="351" name="Google Shape;351;p42"/>
          <p:cNvSpPr/>
          <p:nvPr/>
        </p:nvSpPr>
        <p:spPr>
          <a:xfrm>
            <a:off x="1335326" y="1573250"/>
            <a:ext cx="1809900" cy="3897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AN DINH</a:t>
            </a:r>
            <a:endParaRPr>
              <a:solidFill>
                <a:schemeClr val="dk2"/>
              </a:solidFill>
              <a:latin typeface="Inter SemiBold"/>
              <a:ea typeface="Inter SemiBold"/>
              <a:cs typeface="Inter SemiBold"/>
              <a:sym typeface="Inter SemiBold"/>
            </a:endParaRPr>
          </a:p>
        </p:txBody>
      </p:sp>
      <p:sp>
        <p:nvSpPr>
          <p:cNvPr id="352" name="Google Shape;352;p42"/>
          <p:cNvSpPr/>
          <p:nvPr/>
        </p:nvSpPr>
        <p:spPr>
          <a:xfrm>
            <a:off x="1340325" y="2102401"/>
            <a:ext cx="1809900" cy="529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Concept and Diagram Overview</a:t>
            </a:r>
            <a:endParaRPr sz="1200">
              <a:solidFill>
                <a:schemeClr val="lt1"/>
              </a:solidFill>
              <a:latin typeface="Inter SemiBold"/>
              <a:ea typeface="Inter SemiBold"/>
              <a:cs typeface="Inter SemiBold"/>
              <a:sym typeface="Inter SemiBold"/>
            </a:endParaRPr>
          </a:p>
        </p:txBody>
      </p:sp>
      <p:sp>
        <p:nvSpPr>
          <p:cNvPr id="353" name="Google Shape;353;p42"/>
          <p:cNvSpPr/>
          <p:nvPr/>
        </p:nvSpPr>
        <p:spPr>
          <a:xfrm>
            <a:off x="3578626" y="1573250"/>
            <a:ext cx="2070000" cy="3897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KATE MORELAND</a:t>
            </a:r>
            <a:endParaRPr>
              <a:solidFill>
                <a:schemeClr val="dk2"/>
              </a:solidFill>
              <a:latin typeface="Inter SemiBold"/>
              <a:ea typeface="Inter SemiBold"/>
              <a:cs typeface="Inter SemiBold"/>
              <a:sym typeface="Inter SemiBold"/>
            </a:endParaRPr>
          </a:p>
        </p:txBody>
      </p:sp>
      <p:sp>
        <p:nvSpPr>
          <p:cNvPr id="354" name="Google Shape;354;p42"/>
          <p:cNvSpPr/>
          <p:nvPr/>
        </p:nvSpPr>
        <p:spPr>
          <a:xfrm>
            <a:off x="3577563" y="2102400"/>
            <a:ext cx="2070000" cy="529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State and Sequence Diagrams</a:t>
            </a:r>
            <a:endParaRPr sz="1200">
              <a:solidFill>
                <a:schemeClr val="lt1"/>
              </a:solidFill>
              <a:latin typeface="Inter SemiBold"/>
              <a:ea typeface="Inter SemiBold"/>
              <a:cs typeface="Inter SemiBold"/>
              <a:sym typeface="Inter SemiBold"/>
            </a:endParaRPr>
          </a:p>
        </p:txBody>
      </p:sp>
      <p:sp>
        <p:nvSpPr>
          <p:cNvPr id="355" name="Google Shape;355;p42"/>
          <p:cNvSpPr/>
          <p:nvPr/>
        </p:nvSpPr>
        <p:spPr>
          <a:xfrm>
            <a:off x="5986765" y="1573250"/>
            <a:ext cx="1809900" cy="3897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CLAY RAMEY</a:t>
            </a:r>
            <a:endParaRPr>
              <a:solidFill>
                <a:schemeClr val="dk2"/>
              </a:solidFill>
              <a:latin typeface="Inter SemiBold"/>
              <a:ea typeface="Inter SemiBold"/>
              <a:cs typeface="Inter SemiBold"/>
              <a:sym typeface="Inter SemiBold"/>
            </a:endParaRPr>
          </a:p>
        </p:txBody>
      </p:sp>
      <p:sp>
        <p:nvSpPr>
          <p:cNvPr id="356" name="Google Shape;356;p42"/>
          <p:cNvSpPr/>
          <p:nvPr/>
        </p:nvSpPr>
        <p:spPr>
          <a:xfrm>
            <a:off x="5986775" y="2102401"/>
            <a:ext cx="1809900" cy="529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Challenges and Conclusion</a:t>
            </a:r>
            <a:endParaRPr sz="1200">
              <a:solidFill>
                <a:schemeClr val="lt1"/>
              </a:solidFill>
              <a:latin typeface="Inter SemiBold"/>
              <a:ea typeface="Inter SemiBold"/>
              <a:cs typeface="Inter SemiBold"/>
              <a:sym typeface="Inter SemiBold"/>
            </a:endParaRPr>
          </a:p>
        </p:txBody>
      </p:sp>
      <p:cxnSp>
        <p:nvCxnSpPr>
          <p:cNvPr id="357" name="Google Shape;357;p42"/>
          <p:cNvCxnSpPr/>
          <p:nvPr/>
        </p:nvCxnSpPr>
        <p:spPr>
          <a:xfrm>
            <a:off x="3432232" y="1717696"/>
            <a:ext cx="0" cy="2821500"/>
          </a:xfrm>
          <a:prstGeom prst="straightConnector1">
            <a:avLst/>
          </a:prstGeom>
          <a:noFill/>
          <a:ln cap="flat" cmpd="sng" w="9525">
            <a:solidFill>
              <a:schemeClr val="accent6"/>
            </a:solidFill>
            <a:prstDash val="solid"/>
            <a:round/>
            <a:headEnd len="med" w="med" type="oval"/>
            <a:tailEnd len="med" w="med" type="none"/>
          </a:ln>
        </p:spPr>
      </p:cxnSp>
      <p:cxnSp>
        <p:nvCxnSpPr>
          <p:cNvPr id="358" name="Google Shape;358;p42"/>
          <p:cNvCxnSpPr/>
          <p:nvPr/>
        </p:nvCxnSpPr>
        <p:spPr>
          <a:xfrm>
            <a:off x="5789367" y="1717696"/>
            <a:ext cx="0" cy="2821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43"/>
          <p:cNvSpPr txBox="1"/>
          <p:nvPr>
            <p:ph type="title"/>
          </p:nvPr>
        </p:nvSpPr>
        <p:spPr>
          <a:xfrm>
            <a:off x="473075" y="538588"/>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365" name="Google Shape;365;p43"/>
          <p:cNvPicPr preferRelativeResize="0"/>
          <p:nvPr>
            <p:ph idx="2" type="pic"/>
          </p:nvPr>
        </p:nvPicPr>
        <p:blipFill rotWithShape="1">
          <a:blip r:embed="rId3">
            <a:alphaModFix/>
          </a:blip>
          <a:srcRect b="0" l="27750" r="17515" t="0"/>
          <a:stretch/>
        </p:blipFill>
        <p:spPr>
          <a:xfrm>
            <a:off x="5039775" y="196800"/>
            <a:ext cx="3905400" cy="4749900"/>
          </a:xfrm>
          <a:prstGeom prst="roundRect">
            <a:avLst>
              <a:gd fmla="val 16667" name="adj"/>
            </a:avLst>
          </a:prstGeom>
        </p:spPr>
      </p:pic>
      <p:sp>
        <p:nvSpPr>
          <p:cNvPr id="366" name="Google Shape;366;p43"/>
          <p:cNvSpPr txBox="1"/>
          <p:nvPr>
            <p:ph idx="1" type="body"/>
          </p:nvPr>
        </p:nvSpPr>
        <p:spPr>
          <a:xfrm>
            <a:off x="473075" y="1725513"/>
            <a:ext cx="4324500" cy="287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Traditional hotel room systems face limitations:</a:t>
            </a:r>
            <a:endParaRPr/>
          </a:p>
          <a:p>
            <a:pPr indent="-304800" lvl="0" marL="457200" rtl="0" algn="l">
              <a:lnSpc>
                <a:spcPct val="115000"/>
              </a:lnSpc>
              <a:spcBef>
                <a:spcPts val="0"/>
              </a:spcBef>
              <a:spcAft>
                <a:spcPts val="0"/>
              </a:spcAft>
              <a:buSzPts val="1200"/>
              <a:buChar char="-"/>
            </a:pPr>
            <a:r>
              <a:rPr b="1" lang="en"/>
              <a:t>Insecure</a:t>
            </a:r>
            <a:r>
              <a:rPr lang="en"/>
              <a:t>: </a:t>
            </a:r>
            <a:endParaRPr/>
          </a:p>
          <a:p>
            <a:pPr indent="-304800" lvl="1" marL="914400" rtl="0" algn="l">
              <a:lnSpc>
                <a:spcPct val="115000"/>
              </a:lnSpc>
              <a:spcBef>
                <a:spcPts val="0"/>
              </a:spcBef>
              <a:spcAft>
                <a:spcPts val="0"/>
              </a:spcAft>
              <a:buSzPts val="1200"/>
              <a:buChar char="-"/>
            </a:pPr>
            <a:r>
              <a:rPr lang="en"/>
              <a:t>magnetic strip cards are easy to clone</a:t>
            </a:r>
            <a:endParaRPr/>
          </a:p>
          <a:p>
            <a:pPr indent="-304800" lvl="1" marL="914400" rtl="0" algn="l">
              <a:lnSpc>
                <a:spcPct val="115000"/>
              </a:lnSpc>
              <a:spcBef>
                <a:spcPts val="0"/>
              </a:spcBef>
              <a:spcAft>
                <a:spcPts val="0"/>
              </a:spcAft>
              <a:buSzPts val="1200"/>
              <a:buChar char="-"/>
            </a:pPr>
            <a:r>
              <a:rPr lang="en"/>
              <a:t>physical keys are easy to lose</a:t>
            </a:r>
            <a:endParaRPr/>
          </a:p>
          <a:p>
            <a:pPr indent="-304800" lvl="0" marL="457200" rtl="0" algn="l">
              <a:lnSpc>
                <a:spcPct val="115000"/>
              </a:lnSpc>
              <a:spcBef>
                <a:spcPts val="0"/>
              </a:spcBef>
              <a:spcAft>
                <a:spcPts val="0"/>
              </a:spcAft>
              <a:buSzPts val="1200"/>
              <a:buChar char="-"/>
            </a:pPr>
            <a:r>
              <a:rPr b="1" lang="en"/>
              <a:t>Inconvenience</a:t>
            </a:r>
            <a:r>
              <a:rPr lang="en"/>
              <a:t>: </a:t>
            </a:r>
            <a:endParaRPr/>
          </a:p>
          <a:p>
            <a:pPr indent="-304800" lvl="1" marL="914400" rtl="0" algn="l">
              <a:lnSpc>
                <a:spcPct val="115000"/>
              </a:lnSpc>
              <a:spcBef>
                <a:spcPts val="0"/>
              </a:spcBef>
              <a:spcAft>
                <a:spcPts val="0"/>
              </a:spcAft>
              <a:buSzPts val="1200"/>
              <a:buChar char="-"/>
            </a:pPr>
            <a:r>
              <a:rPr lang="en"/>
              <a:t>lost or demagnetized cards require manual reissuance</a:t>
            </a:r>
            <a:endParaRPr/>
          </a:p>
          <a:p>
            <a:pPr indent="-304800" lvl="1" marL="914400" rtl="0" algn="l">
              <a:lnSpc>
                <a:spcPct val="115000"/>
              </a:lnSpc>
              <a:spcBef>
                <a:spcPts val="0"/>
              </a:spcBef>
              <a:spcAft>
                <a:spcPts val="0"/>
              </a:spcAft>
              <a:buSzPts val="1200"/>
              <a:buChar char="-"/>
            </a:pPr>
            <a:r>
              <a:rPr lang="en"/>
              <a:t>Check-in and check-out processes are time-consuming</a:t>
            </a:r>
            <a:endParaRPr/>
          </a:p>
          <a:p>
            <a:pPr indent="-304800" lvl="0" marL="457200" rtl="0" algn="l">
              <a:lnSpc>
                <a:spcPct val="115000"/>
              </a:lnSpc>
              <a:spcBef>
                <a:spcPts val="0"/>
              </a:spcBef>
              <a:spcAft>
                <a:spcPts val="0"/>
              </a:spcAft>
              <a:buSzPts val="1200"/>
              <a:buChar char="-"/>
            </a:pPr>
            <a:r>
              <a:rPr b="1" lang="en"/>
              <a:t>Outdated</a:t>
            </a:r>
            <a:r>
              <a:rPr lang="en"/>
              <a:t>:</a:t>
            </a:r>
            <a:endParaRPr/>
          </a:p>
          <a:p>
            <a:pPr indent="-304800" lvl="1" marL="914400" rtl="0" algn="l">
              <a:lnSpc>
                <a:spcPct val="115000"/>
              </a:lnSpc>
              <a:spcBef>
                <a:spcPts val="0"/>
              </a:spcBef>
              <a:spcAft>
                <a:spcPts val="0"/>
              </a:spcAft>
              <a:buSzPts val="1200"/>
              <a:buChar char="-"/>
            </a:pPr>
            <a:r>
              <a:rPr lang="en"/>
              <a:t>Lack of integration with modern systems</a:t>
            </a:r>
            <a:endParaRPr/>
          </a:p>
          <a:p>
            <a:pPr indent="-304800" lvl="1" marL="914400" rtl="0" algn="l">
              <a:lnSpc>
                <a:spcPct val="115000"/>
              </a:lnSpc>
              <a:spcBef>
                <a:spcPts val="0"/>
              </a:spcBef>
              <a:spcAft>
                <a:spcPts val="0"/>
              </a:spcAft>
              <a:buSzPts val="1200"/>
              <a:buChar char="-"/>
            </a:pPr>
            <a:r>
              <a:rPr lang="en"/>
              <a:t>Limited support for real-time access control or remote updates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idx="1" type="body"/>
          </p:nvPr>
        </p:nvSpPr>
        <p:spPr>
          <a:xfrm>
            <a:off x="311700" y="1027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explore the RFID in Hotel Key Card System</a:t>
            </a:r>
            <a:endParaRPr/>
          </a:p>
          <a:p>
            <a:pPr indent="-304800" lvl="0" marL="457200" rtl="0" algn="l">
              <a:spcBef>
                <a:spcPts val="0"/>
              </a:spcBef>
              <a:spcAft>
                <a:spcPts val="0"/>
              </a:spcAft>
              <a:buSzPts val="1200"/>
              <a:buChar char="-"/>
            </a:pPr>
            <a:r>
              <a:rPr lang="en"/>
              <a:t>It is </a:t>
            </a:r>
            <a:r>
              <a:rPr b="1" lang="en"/>
              <a:t>widely used</a:t>
            </a:r>
            <a:r>
              <a:rPr lang="en"/>
              <a:t> in several applications, including hospitality</a:t>
            </a:r>
            <a:endParaRPr/>
          </a:p>
          <a:p>
            <a:pPr indent="-304800" lvl="1" marL="914400" rtl="0" algn="l">
              <a:spcBef>
                <a:spcPts val="0"/>
              </a:spcBef>
              <a:spcAft>
                <a:spcPts val="0"/>
              </a:spcAft>
              <a:buSzPts val="1200"/>
              <a:buChar char="-"/>
            </a:pPr>
            <a:r>
              <a:rPr lang="en"/>
              <a:t>Often overlooked in design education</a:t>
            </a:r>
            <a:endParaRPr/>
          </a:p>
          <a:p>
            <a:pPr indent="-304800" lvl="0" marL="457200" rtl="0" algn="l">
              <a:spcBef>
                <a:spcPts val="0"/>
              </a:spcBef>
              <a:spcAft>
                <a:spcPts val="0"/>
              </a:spcAft>
              <a:buSzPts val="1200"/>
              <a:buChar char="-"/>
            </a:pPr>
            <a:r>
              <a:rPr lang="en"/>
              <a:t>The system use </a:t>
            </a:r>
            <a:r>
              <a:rPr b="1" lang="en"/>
              <a:t>radio </a:t>
            </a:r>
            <a:r>
              <a:rPr b="1" lang="en"/>
              <a:t>frequency</a:t>
            </a:r>
            <a:r>
              <a:rPr lang="en"/>
              <a:t> to authenticates key cards → contactless room access and faster check-in check-out procedures</a:t>
            </a:r>
            <a:endParaRPr/>
          </a:p>
          <a:p>
            <a:pPr indent="0" lvl="0" marL="0" rtl="0" algn="l">
              <a:spcBef>
                <a:spcPts val="0"/>
              </a:spcBef>
              <a:spcAft>
                <a:spcPts val="0"/>
              </a:spcAft>
              <a:buNone/>
            </a:pPr>
            <a:r>
              <a:rPr lang="en"/>
              <a:t>We want to explore how it offers convenience but still reduces the risk of unauthorized access</a:t>
            </a:r>
            <a:endParaRPr/>
          </a:p>
          <a:p>
            <a:pPr indent="-304800" lvl="0" marL="457200" rtl="0" algn="l">
              <a:spcBef>
                <a:spcPts val="0"/>
              </a:spcBef>
              <a:spcAft>
                <a:spcPts val="0"/>
              </a:spcAft>
              <a:buSzPts val="1200"/>
              <a:buChar char="-"/>
            </a:pPr>
            <a:r>
              <a:rPr lang="en"/>
              <a:t>Applying UML to model a physical-digital interaction system</a:t>
            </a:r>
            <a:endParaRPr/>
          </a:p>
          <a:p>
            <a:pPr indent="-304800" lvl="1" marL="914400" rtl="0" algn="l">
              <a:spcBef>
                <a:spcPts val="0"/>
              </a:spcBef>
              <a:spcAft>
                <a:spcPts val="0"/>
              </a:spcAft>
              <a:buSzPts val="1200"/>
              <a:buChar char="-"/>
            </a:pPr>
            <a:r>
              <a:rPr lang="en"/>
              <a:t>Helps us understand how </a:t>
            </a:r>
            <a:r>
              <a:rPr b="1" lang="en"/>
              <a:t>software</a:t>
            </a:r>
            <a:r>
              <a:rPr lang="en"/>
              <a:t>, </a:t>
            </a:r>
            <a:r>
              <a:rPr b="1" lang="en"/>
              <a:t>hardware</a:t>
            </a:r>
            <a:r>
              <a:rPr lang="en"/>
              <a:t>, and </a:t>
            </a:r>
            <a:r>
              <a:rPr b="1" lang="en"/>
              <a:t>users interact</a:t>
            </a:r>
            <a:r>
              <a:rPr lang="en"/>
              <a:t> in real-world applications</a:t>
            </a:r>
            <a:endParaRPr/>
          </a:p>
          <a:p>
            <a:pPr indent="-304800" lvl="1" marL="914400" rtl="0" algn="l">
              <a:spcBef>
                <a:spcPts val="0"/>
              </a:spcBef>
              <a:spcAft>
                <a:spcPts val="0"/>
              </a:spcAft>
              <a:buSzPts val="1200"/>
              <a:buChar char="-"/>
            </a:pPr>
            <a:r>
              <a:rPr lang="en"/>
              <a:t>Gains clearer understanding of its structure, behavior, and interactions</a:t>
            </a:r>
            <a:endParaRPr/>
          </a:p>
        </p:txBody>
      </p:sp>
      <p:sp>
        <p:nvSpPr>
          <p:cNvPr id="372" name="Google Shape;372;p44"/>
          <p:cNvSpPr txBox="1"/>
          <p:nvPr>
            <p:ph type="title"/>
          </p:nvPr>
        </p:nvSpPr>
        <p:spPr>
          <a:xfrm>
            <a:off x="311700" y="319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descr="Customer Relationship Management - Illustration | free photos | UIHere" id="373" name="Google Shape;373;p44"/>
          <p:cNvPicPr preferRelativeResize="0"/>
          <p:nvPr/>
        </p:nvPicPr>
        <p:blipFill>
          <a:blip r:embed="rId3">
            <a:alphaModFix/>
          </a:blip>
          <a:stretch>
            <a:fillRect/>
          </a:stretch>
        </p:blipFill>
        <p:spPr>
          <a:xfrm>
            <a:off x="2562775" y="2899524"/>
            <a:ext cx="4018451" cy="203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5"/>
          <p:cNvPicPr preferRelativeResize="0"/>
          <p:nvPr>
            <p:ph idx="3" type="pic"/>
          </p:nvPr>
        </p:nvPicPr>
        <p:blipFill rotWithShape="1">
          <a:blip r:embed="rId3">
            <a:alphaModFix/>
          </a:blip>
          <a:srcRect b="32336" l="34235" r="27106" t="9712"/>
          <a:stretch/>
        </p:blipFill>
        <p:spPr>
          <a:xfrm>
            <a:off x="3809850" y="1249888"/>
            <a:ext cx="1466400" cy="1570200"/>
          </a:xfrm>
          <a:prstGeom prst="roundRect">
            <a:avLst>
              <a:gd fmla="val 6794" name="adj"/>
            </a:avLst>
          </a:prstGeom>
          <a:noFill/>
        </p:spPr>
      </p:pic>
      <p:sp>
        <p:nvSpPr>
          <p:cNvPr id="379" name="Google Shape;379;p45"/>
          <p:cNvSpPr txBox="1"/>
          <p:nvPr>
            <p:ph type="title"/>
          </p:nvPr>
        </p:nvSpPr>
        <p:spPr>
          <a:xfrm>
            <a:off x="471350" y="433025"/>
            <a:ext cx="67677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Real-world examples</a:t>
            </a:r>
            <a:endParaRPr/>
          </a:p>
        </p:txBody>
      </p:sp>
      <p:sp>
        <p:nvSpPr>
          <p:cNvPr id="380" name="Google Shape;380;p45"/>
          <p:cNvSpPr txBox="1"/>
          <p:nvPr>
            <p:ph idx="1" type="subTitle"/>
          </p:nvPr>
        </p:nvSpPr>
        <p:spPr>
          <a:xfrm>
            <a:off x="3810550" y="3001963"/>
            <a:ext cx="14664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Hilton Hotels</a:t>
            </a:r>
            <a:endParaRPr/>
          </a:p>
        </p:txBody>
      </p:sp>
      <p:sp>
        <p:nvSpPr>
          <p:cNvPr id="381" name="Google Shape;381;p45"/>
          <p:cNvSpPr txBox="1"/>
          <p:nvPr>
            <p:ph idx="6" type="subTitle"/>
          </p:nvPr>
        </p:nvSpPr>
        <p:spPr>
          <a:xfrm>
            <a:off x="1064925" y="2871563"/>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Marriott International</a:t>
            </a:r>
            <a:endParaRPr/>
          </a:p>
        </p:txBody>
      </p:sp>
      <p:sp>
        <p:nvSpPr>
          <p:cNvPr id="382" name="Google Shape;382;p45"/>
          <p:cNvSpPr txBox="1"/>
          <p:nvPr>
            <p:ph idx="8" type="subTitle"/>
          </p:nvPr>
        </p:nvSpPr>
        <p:spPr>
          <a:xfrm>
            <a:off x="6583725" y="2871563"/>
            <a:ext cx="14664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Disney Resorts</a:t>
            </a:r>
            <a:endParaRPr/>
          </a:p>
        </p:txBody>
      </p:sp>
      <p:pic>
        <p:nvPicPr>
          <p:cNvPr id="383" name="Google Shape;383;p45"/>
          <p:cNvPicPr preferRelativeResize="0"/>
          <p:nvPr>
            <p:ph idx="2" type="pic"/>
          </p:nvPr>
        </p:nvPicPr>
        <p:blipFill rotWithShape="1">
          <a:blip r:embed="rId4">
            <a:alphaModFix/>
          </a:blip>
          <a:srcRect b="37475" l="27662" r="31947" t="1973"/>
          <a:stretch/>
        </p:blipFill>
        <p:spPr>
          <a:xfrm>
            <a:off x="1066388" y="1249875"/>
            <a:ext cx="1466400" cy="1570200"/>
          </a:xfrm>
          <a:prstGeom prst="roundRect">
            <a:avLst>
              <a:gd fmla="val 16667" name="adj"/>
            </a:avLst>
          </a:prstGeom>
        </p:spPr>
      </p:pic>
      <p:pic>
        <p:nvPicPr>
          <p:cNvPr id="384" name="Google Shape;384;p45"/>
          <p:cNvPicPr preferRelativeResize="0"/>
          <p:nvPr>
            <p:ph idx="2" type="pic"/>
          </p:nvPr>
        </p:nvPicPr>
        <p:blipFill rotWithShape="1">
          <a:blip r:embed="rId5">
            <a:alphaModFix/>
          </a:blip>
          <a:srcRect b="0" l="18944" r="18944" t="0"/>
          <a:stretch/>
        </p:blipFill>
        <p:spPr>
          <a:xfrm>
            <a:off x="6583725" y="1249875"/>
            <a:ext cx="1466400" cy="1570200"/>
          </a:xfrm>
          <a:prstGeom prst="roundRect">
            <a:avLst>
              <a:gd fmla="val 16667" name="adj"/>
            </a:avLst>
          </a:prstGeom>
        </p:spPr>
      </p:pic>
      <p:sp>
        <p:nvSpPr>
          <p:cNvPr id="385" name="Google Shape;385;p45"/>
          <p:cNvSpPr/>
          <p:nvPr/>
        </p:nvSpPr>
        <p:spPr>
          <a:xfrm>
            <a:off x="3457800" y="3614225"/>
            <a:ext cx="2228400" cy="7920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Provides RFID keycards</a:t>
            </a:r>
            <a:endParaRPr sz="1000">
              <a:solidFill>
                <a:schemeClr val="lt1"/>
              </a:solidFill>
              <a:latin typeface="Inter"/>
              <a:ea typeface="Inter"/>
              <a:cs typeface="Inter"/>
              <a:sym typeface="Inter"/>
            </a:endParaRPr>
          </a:p>
          <a:p>
            <a:pPr indent="0" lvl="0" marL="0" rtl="0" algn="ctr">
              <a:spcBef>
                <a:spcPts val="0"/>
              </a:spcBef>
              <a:spcAft>
                <a:spcPts val="0"/>
              </a:spcAft>
              <a:buNone/>
            </a:pPr>
            <a:r>
              <a:rPr lang="en" sz="1000">
                <a:solidFill>
                  <a:schemeClr val="lt1"/>
                </a:solidFill>
                <a:latin typeface="Inter"/>
                <a:ea typeface="Inter"/>
                <a:cs typeface="Inter"/>
                <a:sym typeface="Inter"/>
              </a:rPr>
              <a:t>Guests can use smartphones as digital keys through Hilton Honors app</a:t>
            </a:r>
            <a:endParaRPr sz="1000">
              <a:solidFill>
                <a:schemeClr val="lt1"/>
              </a:solidFill>
              <a:latin typeface="Inter"/>
              <a:ea typeface="Inter"/>
              <a:cs typeface="Inter"/>
              <a:sym typeface="Inter"/>
            </a:endParaRPr>
          </a:p>
        </p:txBody>
      </p:sp>
      <p:sp>
        <p:nvSpPr>
          <p:cNvPr id="386" name="Google Shape;386;p45"/>
          <p:cNvSpPr/>
          <p:nvPr/>
        </p:nvSpPr>
        <p:spPr>
          <a:xfrm>
            <a:off x="600275" y="3614225"/>
            <a:ext cx="2340600" cy="7920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Uses RFID key cards as standard method of access control for most of their properties</a:t>
            </a:r>
            <a:endParaRPr sz="1000">
              <a:solidFill>
                <a:schemeClr val="lt1"/>
              </a:solidFill>
              <a:latin typeface="Inter"/>
              <a:ea typeface="Inter"/>
              <a:cs typeface="Inter"/>
              <a:sym typeface="Inter"/>
            </a:endParaRPr>
          </a:p>
        </p:txBody>
      </p:sp>
      <p:sp>
        <p:nvSpPr>
          <p:cNvPr id="387" name="Google Shape;387;p45"/>
          <p:cNvSpPr/>
          <p:nvPr/>
        </p:nvSpPr>
        <p:spPr>
          <a:xfrm>
            <a:off x="6203125" y="3614225"/>
            <a:ext cx="2340600" cy="7920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MagicBands: Disney’s RFID-enabled wristbands serve as hotel room keys, park </a:t>
            </a:r>
            <a:r>
              <a:rPr lang="en" sz="1000">
                <a:solidFill>
                  <a:schemeClr val="lt1"/>
                </a:solidFill>
                <a:latin typeface="Inter"/>
                <a:ea typeface="Inter"/>
                <a:cs typeface="Inter"/>
                <a:sym typeface="Inter"/>
              </a:rPr>
              <a:t>tickets</a:t>
            </a:r>
            <a:r>
              <a:rPr lang="en" sz="1000">
                <a:solidFill>
                  <a:schemeClr val="lt1"/>
                </a:solidFill>
                <a:latin typeface="Inter"/>
                <a:ea typeface="Inter"/>
                <a:cs typeface="Inter"/>
                <a:sym typeface="Inter"/>
              </a:rPr>
              <a:t>, and payment methods</a:t>
            </a:r>
            <a:endParaRPr sz="10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idx="1" type="body"/>
          </p:nvPr>
        </p:nvSpPr>
        <p:spPr>
          <a:xfrm>
            <a:off x="240925" y="2129725"/>
            <a:ext cx="4331100" cy="157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400"/>
              <a:t>A state diagram allows to represent the life cycle of an object. This is useful to help see the flow of a system.</a:t>
            </a:r>
            <a:endParaRPr sz="1400"/>
          </a:p>
          <a:p>
            <a:pPr indent="0" lvl="0" marL="0" rtl="0" algn="l">
              <a:lnSpc>
                <a:spcPct val="100000"/>
              </a:lnSpc>
              <a:spcBef>
                <a:spcPts val="0"/>
              </a:spcBef>
              <a:spcAft>
                <a:spcPts val="0"/>
              </a:spcAft>
              <a:buClr>
                <a:schemeClr val="dk1"/>
              </a:buClr>
              <a:buSzPts val="1100"/>
              <a:buNone/>
            </a:pPr>
            <a:r>
              <a:rPr lang="en" sz="1400"/>
              <a:t>⇒ best to demonstrate how the RFID key card transitions through different states</a:t>
            </a:r>
            <a:endParaRPr sz="1400"/>
          </a:p>
        </p:txBody>
      </p:sp>
      <p:sp>
        <p:nvSpPr>
          <p:cNvPr id="393" name="Google Shape;393;p46"/>
          <p:cNvSpPr txBox="1"/>
          <p:nvPr>
            <p:ph idx="6" type="body"/>
          </p:nvPr>
        </p:nvSpPr>
        <p:spPr>
          <a:xfrm>
            <a:off x="4770875" y="2129725"/>
            <a:ext cx="4331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sequence diagram illustrates how objects interact with each other over their lifetime.</a:t>
            </a:r>
            <a:r>
              <a:rPr lang="en" sz="1400"/>
              <a:t>This diagram illustrates how objects interact over time.</a:t>
            </a:r>
            <a:endParaRPr sz="1400"/>
          </a:p>
          <a:p>
            <a:pPr indent="0" lvl="0" marL="0" rtl="0" algn="l">
              <a:spcBef>
                <a:spcPts val="0"/>
              </a:spcBef>
              <a:spcAft>
                <a:spcPts val="0"/>
              </a:spcAft>
              <a:buNone/>
            </a:pPr>
            <a:r>
              <a:rPr lang="en" sz="1400"/>
              <a:t>⇒ essential for showing how a card is issued, used, and deactivated.</a:t>
            </a:r>
            <a:endParaRPr sz="1400"/>
          </a:p>
        </p:txBody>
      </p:sp>
      <p:sp>
        <p:nvSpPr>
          <p:cNvPr id="394" name="Google Shape;394;p46"/>
          <p:cNvSpPr txBox="1"/>
          <p:nvPr>
            <p:ph type="title"/>
          </p:nvPr>
        </p:nvSpPr>
        <p:spPr>
          <a:xfrm>
            <a:off x="311700" y="2210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 Overview</a:t>
            </a:r>
            <a:endParaRPr/>
          </a:p>
        </p:txBody>
      </p:sp>
      <p:sp>
        <p:nvSpPr>
          <p:cNvPr id="395" name="Google Shape;395;p46"/>
          <p:cNvSpPr txBox="1"/>
          <p:nvPr>
            <p:ph idx="7" type="subTitle"/>
          </p:nvPr>
        </p:nvSpPr>
        <p:spPr>
          <a:xfrm>
            <a:off x="240925" y="168955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a:t>
            </a:r>
            <a:endParaRPr/>
          </a:p>
        </p:txBody>
      </p:sp>
      <p:sp>
        <p:nvSpPr>
          <p:cNvPr id="396" name="Google Shape;396;p46"/>
          <p:cNvSpPr txBox="1"/>
          <p:nvPr>
            <p:ph idx="8" type="subTitle"/>
          </p:nvPr>
        </p:nvSpPr>
        <p:spPr>
          <a:xfrm>
            <a:off x="4770863" y="168955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State Diagram</a:t>
            </a:r>
            <a:endParaRPr/>
          </a:p>
        </p:txBody>
      </p:sp>
      <p:sp>
        <p:nvSpPr>
          <p:cNvPr id="402" name="Google Shape;402;p47"/>
          <p:cNvSpPr txBox="1"/>
          <p:nvPr/>
        </p:nvSpPr>
        <p:spPr>
          <a:xfrm>
            <a:off x="353975" y="1833000"/>
            <a:ext cx="5338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Dissect</a:t>
            </a:r>
            <a:r>
              <a:rPr lang="en">
                <a:solidFill>
                  <a:srgbClr val="F6F5EC"/>
                </a:solidFill>
                <a:latin typeface="Inter"/>
                <a:ea typeface="Inter"/>
                <a:cs typeface="Inter"/>
                <a:sym typeface="Inter"/>
              </a:rPr>
              <a:t> the object and how it works</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Identify the states that are present</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Find the events and triggers which will cause the transitions from one state to the next</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Illustrate the transitions via arrows</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AutoNum type="arabicPeriod"/>
            </a:pPr>
            <a:r>
              <a:rPr lang="en">
                <a:solidFill>
                  <a:srgbClr val="F6F5EC"/>
                </a:solidFill>
                <a:latin typeface="Inter"/>
                <a:ea typeface="Inter"/>
                <a:cs typeface="Inter"/>
                <a:sym typeface="Inter"/>
              </a:rPr>
              <a:t>Make sure to out in the </a:t>
            </a:r>
            <a:r>
              <a:rPr lang="en">
                <a:solidFill>
                  <a:srgbClr val="F6F5EC"/>
                </a:solidFill>
                <a:latin typeface="Inter"/>
                <a:ea typeface="Inter"/>
                <a:cs typeface="Inter"/>
                <a:sym typeface="Inter"/>
              </a:rPr>
              <a:t>initial</a:t>
            </a:r>
            <a:r>
              <a:rPr lang="en">
                <a:solidFill>
                  <a:srgbClr val="F6F5EC"/>
                </a:solidFill>
                <a:latin typeface="Inter"/>
                <a:ea typeface="Inter"/>
                <a:cs typeface="Inter"/>
                <a:sym typeface="Inter"/>
              </a:rPr>
              <a:t> and final states</a:t>
            </a:r>
            <a:endParaRPr>
              <a:solidFill>
                <a:srgbClr val="F6F5EC"/>
              </a:solidFill>
              <a:latin typeface="Inter"/>
              <a:ea typeface="Inter"/>
              <a:cs typeface="Inter"/>
              <a:sym typeface="Inter"/>
            </a:endParaRPr>
          </a:p>
        </p:txBody>
      </p:sp>
      <p:pic>
        <p:nvPicPr>
          <p:cNvPr id="403" name="Google Shape;403;p47"/>
          <p:cNvPicPr preferRelativeResize="0"/>
          <p:nvPr/>
        </p:nvPicPr>
        <p:blipFill>
          <a:blip r:embed="rId3">
            <a:alphaModFix/>
          </a:blip>
          <a:stretch>
            <a:fillRect/>
          </a:stretch>
        </p:blipFill>
        <p:spPr>
          <a:xfrm>
            <a:off x="5465550" y="1669739"/>
            <a:ext cx="3324475" cy="1873025"/>
          </a:xfrm>
          <a:prstGeom prst="rect">
            <a:avLst/>
          </a:prstGeom>
          <a:noFill/>
          <a:ln>
            <a:noFill/>
          </a:ln>
        </p:spPr>
      </p:pic>
      <p:sp>
        <p:nvSpPr>
          <p:cNvPr id="404" name="Google Shape;404;p47"/>
          <p:cNvSpPr txBox="1"/>
          <p:nvPr/>
        </p:nvSpPr>
        <p:spPr>
          <a:xfrm>
            <a:off x="6396375" y="3627700"/>
            <a:ext cx="146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6F5EC"/>
                </a:solidFill>
                <a:latin typeface="Inter"/>
                <a:ea typeface="Inter"/>
                <a:cs typeface="Inter"/>
                <a:sym typeface="Inter"/>
              </a:rPr>
              <a:t>From slides Lec3.pdf</a:t>
            </a:r>
            <a:endParaRPr sz="800">
              <a:solidFill>
                <a:srgbClr val="F6F5EC"/>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450900" y="448500"/>
            <a:ext cx="86931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 of Our State Diagram</a:t>
            </a:r>
            <a:endParaRPr/>
          </a:p>
        </p:txBody>
      </p:sp>
      <p:sp>
        <p:nvSpPr>
          <p:cNvPr id="410" name="Google Shape;410;p48"/>
          <p:cNvSpPr txBox="1"/>
          <p:nvPr/>
        </p:nvSpPr>
        <p:spPr>
          <a:xfrm>
            <a:off x="1828800" y="1509750"/>
            <a:ext cx="2090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6F5EC"/>
                </a:solidFill>
                <a:latin typeface="Inter"/>
                <a:ea typeface="Inter"/>
                <a:cs typeface="Inter"/>
                <a:sym typeface="Inter"/>
              </a:rPr>
              <a:t>States</a:t>
            </a:r>
            <a:r>
              <a:rPr lang="en">
                <a:solidFill>
                  <a:srgbClr val="F6F5EC"/>
                </a:solidFill>
                <a:latin typeface="Inter"/>
                <a:ea typeface="Inter"/>
                <a:cs typeface="Inter"/>
                <a:sym typeface="Inter"/>
              </a:rPr>
              <a:t>: </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Created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Used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Expired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Invalid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Reactivated</a:t>
            </a:r>
            <a:endParaRPr>
              <a:solidFill>
                <a:srgbClr val="F6F5EC"/>
              </a:solidFill>
              <a:latin typeface="Inter"/>
              <a:ea typeface="Inter"/>
              <a:cs typeface="Inter"/>
              <a:sym typeface="Inter"/>
            </a:endParaRPr>
          </a:p>
          <a:p>
            <a:pPr indent="-317500" lvl="0" marL="457200" rtl="0" algn="l">
              <a:spcBef>
                <a:spcPts val="0"/>
              </a:spcBef>
              <a:spcAft>
                <a:spcPts val="0"/>
              </a:spcAft>
              <a:buClr>
                <a:srgbClr val="F6F5EC"/>
              </a:buClr>
              <a:buSzPts val="1400"/>
              <a:buFont typeface="Inter"/>
              <a:buChar char="-"/>
            </a:pPr>
            <a:r>
              <a:rPr lang="en">
                <a:solidFill>
                  <a:srgbClr val="F6F5EC"/>
                </a:solidFill>
                <a:latin typeface="Inter"/>
                <a:ea typeface="Inter"/>
                <a:cs typeface="Inter"/>
                <a:sym typeface="Inter"/>
              </a:rPr>
              <a:t>Deactivated</a:t>
            </a:r>
            <a:endParaRPr>
              <a:solidFill>
                <a:srgbClr val="F6F5EC"/>
              </a:solidFill>
              <a:latin typeface="Inter"/>
              <a:ea typeface="Inter"/>
              <a:cs typeface="Inter"/>
              <a:sym typeface="Inter"/>
            </a:endParaRPr>
          </a:p>
        </p:txBody>
      </p:sp>
      <p:sp>
        <p:nvSpPr>
          <p:cNvPr id="411" name="Google Shape;411;p48"/>
          <p:cNvSpPr txBox="1"/>
          <p:nvPr/>
        </p:nvSpPr>
        <p:spPr>
          <a:xfrm>
            <a:off x="4497900" y="1509750"/>
            <a:ext cx="2817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Transitions</a:t>
            </a:r>
            <a:r>
              <a:rPr lang="en">
                <a:solidFill>
                  <a:schemeClr val="lt1"/>
                </a:solidFill>
                <a:latin typeface="Inter"/>
                <a:ea typeface="Inter"/>
                <a:cs typeface="Inter"/>
                <a:sym typeface="Inter"/>
              </a:rPr>
              <a:t>: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Activation at Check-in</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Expiry after Checkout or Time Limit</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Staff Deactivates Card</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Manual Invalidation</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Reissue for Lost Cards</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Activate Card</a:t>
            </a:r>
            <a:endParaRPr>
              <a:solidFill>
                <a:schemeClr val="lt1"/>
              </a:solidFill>
              <a:latin typeface="Inter"/>
              <a:ea typeface="Inter"/>
              <a:cs typeface="Inter"/>
              <a:sym typeface="Inter"/>
            </a:endParaRPr>
          </a:p>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412" name="Google Shape;412;p48"/>
          <p:cNvSpPr txBox="1"/>
          <p:nvPr/>
        </p:nvSpPr>
        <p:spPr>
          <a:xfrm>
            <a:off x="1531725" y="3827500"/>
            <a:ext cx="621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The state diagram shows that the key cards through state transitions: new -&gt; activated -&gt; in use -&gt; expired -&gt; invalidated. </a:t>
            </a:r>
            <a:endParaRPr>
              <a:solidFill>
                <a:schemeClr val="dk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p:nvPr/>
        </p:nvSpPr>
        <p:spPr>
          <a:xfrm>
            <a:off x="-74125" y="0"/>
            <a:ext cx="9479642" cy="5368676"/>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418" name="Google Shape;418;p49" title="Sequence(much better).png"/>
          <p:cNvPicPr preferRelativeResize="0"/>
          <p:nvPr/>
        </p:nvPicPr>
        <p:blipFill>
          <a:blip r:embed="rId3">
            <a:alphaModFix/>
          </a:blip>
          <a:stretch>
            <a:fillRect/>
          </a:stretch>
        </p:blipFill>
        <p:spPr>
          <a:xfrm>
            <a:off x="1747471" y="714750"/>
            <a:ext cx="5649057"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